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5" r:id="rId2"/>
  </p:sldMasterIdLst>
  <p:notesMasterIdLst>
    <p:notesMasterId r:id="rId48"/>
  </p:notesMasterIdLst>
  <p:handoutMasterIdLst>
    <p:handoutMasterId r:id="rId49"/>
  </p:handoutMasterIdLst>
  <p:sldIdLst>
    <p:sldId id="302" r:id="rId3"/>
    <p:sldId id="275" r:id="rId4"/>
    <p:sldId id="292" r:id="rId5"/>
    <p:sldId id="323" r:id="rId6"/>
    <p:sldId id="327" r:id="rId7"/>
    <p:sldId id="361" r:id="rId8"/>
    <p:sldId id="328" r:id="rId9"/>
    <p:sldId id="335" r:id="rId10"/>
    <p:sldId id="390" r:id="rId11"/>
    <p:sldId id="329" r:id="rId12"/>
    <p:sldId id="395" r:id="rId13"/>
    <p:sldId id="396" r:id="rId14"/>
    <p:sldId id="330" r:id="rId15"/>
    <p:sldId id="331" r:id="rId16"/>
    <p:sldId id="332" r:id="rId17"/>
    <p:sldId id="333" r:id="rId18"/>
    <p:sldId id="362" r:id="rId19"/>
    <p:sldId id="391" r:id="rId20"/>
    <p:sldId id="393" r:id="rId21"/>
    <p:sldId id="394" r:id="rId22"/>
    <p:sldId id="392" r:id="rId23"/>
    <p:sldId id="398" r:id="rId24"/>
    <p:sldId id="363" r:id="rId25"/>
    <p:sldId id="399" r:id="rId26"/>
    <p:sldId id="400" r:id="rId27"/>
    <p:sldId id="364" r:id="rId28"/>
    <p:sldId id="397" r:id="rId29"/>
    <p:sldId id="401" r:id="rId30"/>
    <p:sldId id="365" r:id="rId31"/>
    <p:sldId id="277" r:id="rId32"/>
    <p:sldId id="278" r:id="rId33"/>
    <p:sldId id="297" r:id="rId34"/>
    <p:sldId id="280" r:id="rId35"/>
    <p:sldId id="281" r:id="rId36"/>
    <p:sldId id="282" r:id="rId37"/>
    <p:sldId id="289" r:id="rId38"/>
    <p:sldId id="290" r:id="rId39"/>
    <p:sldId id="291" r:id="rId40"/>
    <p:sldId id="287" r:id="rId41"/>
    <p:sldId id="299" r:id="rId42"/>
    <p:sldId id="300" r:id="rId43"/>
    <p:sldId id="296" r:id="rId44"/>
    <p:sldId id="301" r:id="rId45"/>
    <p:sldId id="286" r:id="rId46"/>
    <p:sldId id="304" r:id="rId47"/>
  </p:sldIdLst>
  <p:sldSz cx="12195175" cy="6858000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Merriweather" panose="00000500000000000000" pitchFamily="2" charset="0"/>
      <p:regular r:id="rId51"/>
      <p:bold r:id="rId52"/>
      <p:italic r:id="rId53"/>
      <p:boldItalic r:id="rId54"/>
    </p:embeddedFont>
    <p:embeddedFont>
      <p:font typeface="Merriweather Light" panose="00000400000000000000" pitchFamily="2" charset="0"/>
      <p:regular r:id="rId55"/>
      <p:italic r:id="rId56"/>
    </p:embeddedFont>
    <p:embeddedFont>
      <p:font typeface="Merriweather Regular"/>
      <p:regular r:id="rId57"/>
      <p:bold r:id="rId58"/>
      <p:italic r:id="rId59"/>
      <p:boldItalic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  <p:embeddedFont>
      <p:font typeface="Open Sans Light" panose="020B0306030504020204" pitchFamily="34" charset="0"/>
      <p:regular r:id="rId65"/>
      <p:italic r:id="rId66"/>
    </p:embeddedFont>
    <p:embeddedFont>
      <p:font typeface="Verdana" panose="020B0604030504040204" pitchFamily="34" charset="0"/>
      <p:regular r:id="rId67"/>
      <p:bold r:id="rId68"/>
      <p:italic r:id="rId69"/>
      <p:boldItalic r:id="rId70"/>
    </p:embeddedFont>
  </p:embeddedFontLst>
  <p:custDataLst>
    <p:tags r:id="rId71"/>
  </p:custData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8" userDrawn="1">
          <p15:clr>
            <a:srgbClr val="A4A3A4"/>
          </p15:clr>
        </p15:guide>
        <p15:guide id="2" orient="horz" pos="4008" userDrawn="1">
          <p15:clr>
            <a:srgbClr val="A4A3A4"/>
          </p15:clr>
        </p15:guide>
        <p15:guide id="3" orient="horz" pos="1147" userDrawn="1">
          <p15:clr>
            <a:srgbClr val="A4A3A4"/>
          </p15:clr>
        </p15:guide>
        <p15:guide id="4" orient="horz" pos="2712" userDrawn="1">
          <p15:clr>
            <a:srgbClr val="A4A3A4"/>
          </p15:clr>
        </p15:guide>
        <p15:guide id="5" orient="horz" pos="104" userDrawn="1">
          <p15:clr>
            <a:srgbClr val="A4A3A4"/>
          </p15:clr>
        </p15:guide>
        <p15:guide id="6" orient="horz" pos="3370" userDrawn="1">
          <p15:clr>
            <a:srgbClr val="A4A3A4"/>
          </p15:clr>
        </p15:guide>
        <p15:guide id="7" orient="horz" pos="3215" userDrawn="1">
          <p15:clr>
            <a:srgbClr val="A4A3A4"/>
          </p15:clr>
        </p15:guide>
        <p15:guide id="8" orient="horz" pos="1146" userDrawn="1">
          <p15:clr>
            <a:srgbClr val="A4A3A4"/>
          </p15:clr>
        </p15:guide>
        <p15:guide id="9" orient="horz" pos="3583" userDrawn="1">
          <p15:clr>
            <a:srgbClr val="A4A3A4"/>
          </p15:clr>
        </p15:guide>
        <p15:guide id="10" pos="3825" userDrawn="1">
          <p15:clr>
            <a:srgbClr val="A4A3A4"/>
          </p15:clr>
        </p15:guide>
        <p15:guide id="11" pos="764" userDrawn="1">
          <p15:clr>
            <a:srgbClr val="A4A3A4"/>
          </p15:clr>
        </p15:guide>
        <p15:guide id="12" pos="7262" userDrawn="1">
          <p15:clr>
            <a:srgbClr val="A4A3A4"/>
          </p15:clr>
        </p15:guide>
        <p15:guide id="13" pos="1604" userDrawn="1">
          <p15:clr>
            <a:srgbClr val="A4A3A4"/>
          </p15:clr>
        </p15:guide>
        <p15:guide id="14" pos="5173" userDrawn="1">
          <p15:clr>
            <a:srgbClr val="A4A3A4"/>
          </p15:clr>
        </p15:guide>
        <p15:guide id="15" pos="5260" userDrawn="1">
          <p15:clr>
            <a:srgbClr val="A4A3A4"/>
          </p15:clr>
        </p15:guide>
        <p15:guide id="16" pos="1453" userDrawn="1">
          <p15:clr>
            <a:srgbClr val="A4A3A4"/>
          </p15:clr>
        </p15:guide>
        <p15:guide id="17" pos="6651" userDrawn="1">
          <p15:clr>
            <a:srgbClr val="A4A3A4"/>
          </p15:clr>
        </p15:guide>
        <p15:guide id="18" pos="36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81922" autoAdjust="0"/>
  </p:normalViewPr>
  <p:slideViewPr>
    <p:cSldViewPr snapToGrid="0" showGuides="1">
      <p:cViewPr varScale="1">
        <p:scale>
          <a:sx n="87" d="100"/>
          <a:sy n="87" d="100"/>
        </p:scale>
        <p:origin x="1554" y="78"/>
      </p:cViewPr>
      <p:guideLst>
        <p:guide orient="horz" pos="1558"/>
        <p:guide orient="horz" pos="4008"/>
        <p:guide orient="horz" pos="1147"/>
        <p:guide orient="horz" pos="2712"/>
        <p:guide orient="horz" pos="104"/>
        <p:guide orient="horz" pos="3370"/>
        <p:guide orient="horz" pos="3215"/>
        <p:guide orient="horz" pos="1146"/>
        <p:guide orient="horz" pos="3583"/>
        <p:guide pos="3825"/>
        <p:guide pos="764"/>
        <p:guide pos="7262"/>
        <p:guide pos="1604"/>
        <p:guide pos="5173"/>
        <p:guide pos="5260"/>
        <p:guide pos="1453"/>
        <p:guide pos="6651"/>
        <p:guide pos="36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nl-NL" dirty="0" err="1"/>
              <a:t>Title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nl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5-4E62-A429-38BECB11D0F6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A5-4E62-A429-38BECB11D0F6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A5-4E62-A429-38BECB11D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6519231"/>
        <c:axId val="1602933231"/>
      </c:barChart>
      <c:cat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602933231"/>
        <c:crosses val="autoZero"/>
        <c:auto val="1"/>
        <c:lblAlgn val="ctr"/>
        <c:lblOffset val="100"/>
        <c:noMultiLvlLbl val="0"/>
      </c:cat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576519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nl-NL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effc91b-a779-4d25-84fb-d2bb864025aa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nl-NL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6D8-483A-844B-4447F0AEDF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6D8-483A-844B-4447F0AEDF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6D8-483A-844B-4447F0AEDF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6D8-483A-844B-4447F0AEDF9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6D8-483A-844B-4447F0AEDF9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6D8-483A-844B-4447F0AEDF9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6D8-483A-844B-4447F0AEDF9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6D8-483A-844B-4447F0AEDF9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6D8-483A-844B-4447F0AEDF98}"/>
              </c:ext>
            </c:extLst>
          </c:dPt>
          <c:cat>
            <c:strRef>
              <c:f>Blad1!$A$2:$A$10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Blad1!$B$2:$B$10</c:f>
              <c:numCache>
                <c:formatCode>General</c:formatCode>
                <c:ptCount val="9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0.5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26D8-483A-844B-4447F0AED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nl-NL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3d79fb2-b773-435d-a643-060211fa2eb8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nl-NL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17CC-49F9-A38B-409B8368A883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17CC-49F9-A38B-409B8368A883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17CC-49F9-A38B-409B8368A8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76519231"/>
        <c:axId val="1602933231"/>
      </c:bubbleChart>
      <c:val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602933231"/>
        <c:crosses val="autoZero"/>
        <c:crossBetween val="midCat"/>
      </c:val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576519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nl-NL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4589244-fde0-4797-8313-96b6cf020afb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nl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nl-NL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49DA-4EBE-8EAF-F10B719D1C5E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49DA-4EBE-8EAF-F10B719D1C5E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49DA-4EBE-8EAF-F10B719D1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576519231"/>
        <c:axId val="1602933231"/>
      </c:bubbleChart>
      <c:val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602933231"/>
        <c:crosses val="autoZero"/>
        <c:crossBetween val="midCat"/>
      </c:val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nl-NL"/>
          </a:p>
        </c:txPr>
        <c:crossAx val="1576519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nl-NL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072c350-fde0-417d-944c-601d3fb55aa9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04/11/2024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‹nr.›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First, we did a mesh fixing for the models,</a:t>
            </a:r>
          </a:p>
          <a:p>
            <a:r>
              <a:rPr lang="zh-CN" altLang="en-US">
                <a:sym typeface="+mn-ea"/>
              </a:rPr>
              <a:t> because many models were not watertight. </a:t>
            </a:r>
          </a:p>
          <a:p>
            <a:r>
              <a:rPr lang="zh-CN" altLang="en-US">
                <a:sym typeface="+mn-ea"/>
              </a:rPr>
              <a:t>This is an example—it is from the Apartment class.</a:t>
            </a:r>
          </a:p>
          <a:p>
            <a:r>
              <a:rPr lang="zh-CN" altLang="en-US">
                <a:sym typeface="+mn-ea"/>
              </a:rPr>
              <a:t>Both the windows and doors have holes.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The query is by calculating the distance of feature between two models.</a:t>
            </a:r>
          </a:p>
          <a:p>
            <a:r>
              <a:rPr lang="zh-CN" altLang="en-US" dirty="0"/>
              <a:t>the yellow and brown represent two different feature histograms.</a:t>
            </a:r>
          </a:p>
          <a:p>
            <a:r>
              <a:rPr lang="zh-CN" altLang="en-US" dirty="0"/>
              <a:t>We calculate the Euclidean distance between models</a:t>
            </a:r>
          </a:p>
          <a:p>
            <a:r>
              <a:rPr lang="zh-CN" altLang="en-US" dirty="0"/>
              <a:t>We divide each histogram distance value into a set</a:t>
            </a:r>
          </a:p>
          <a:p>
            <a:r>
              <a:rPr lang="zh-CN" altLang="en-US" dirty="0"/>
              <a:t>Then perform distance standardization to each set. </a:t>
            </a:r>
          </a:p>
          <a:p>
            <a:r>
              <a:rPr lang="zh-CN" altLang="en-US" dirty="0"/>
              <a:t>And sum the result values.</a:t>
            </a:r>
          </a:p>
          <a:p>
            <a:r>
              <a:rPr lang="zh-CN" altLang="en-US" dirty="0"/>
              <a:t>We do this to reduce the imbalance between single-value features distances and histogram distances.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We use streamlit for the user interface</a:t>
            </a:r>
          </a:p>
          <a:p>
            <a:r>
              <a:rPr lang="zh-CN" altLang="en-US"/>
              <a:t>It will be shown in the video.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To solve this, we used the pymeshfix library. </a:t>
            </a:r>
          </a:p>
          <a:p>
            <a:r>
              <a:rPr lang="zh-CN" altLang="en-US"/>
              <a:t>During testing, we found a limitation of this library:</a:t>
            </a:r>
          </a:p>
          <a:p>
            <a:r>
              <a:rPr lang="zh-CN" altLang="en-US"/>
              <a:t> it cannot handle models composed of multiple geometries. </a:t>
            </a:r>
          </a:p>
          <a:p>
            <a:r>
              <a:rPr lang="zh-CN" altLang="en-US"/>
              <a:t>When processing such models, it only retains one of the geometries.</a:t>
            </a:r>
          </a:p>
          <a:p>
            <a:r>
              <a:rPr lang="zh-CN" altLang="en-US"/>
              <a:t>So we traverse each connected geometry and cache them individually. </a:t>
            </a:r>
          </a:p>
          <a:p>
            <a:r>
              <a:rPr lang="zh-CN" altLang="en-US"/>
              <a:t>Then do the fixing separately for each geometry, and finally merged them into a single model file.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This model is consisted of a building shell and several windows. </a:t>
            </a:r>
          </a:p>
          <a:p>
            <a:r>
              <a:rPr lang="zh-CN" altLang="en-US"/>
              <a:t>As you can see, after the fixing , the holes in the shell were fixed</a:t>
            </a:r>
          </a:p>
          <a:p>
            <a:r>
              <a:rPr lang="zh-CN" altLang="en-US"/>
              <a:t>none of the windows were lost.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After preprocessing the database, we needed to extract features from the models. </a:t>
            </a:r>
          </a:p>
          <a:p>
            <a:r>
              <a:rPr lang="zh-CN" altLang="en-US">
                <a:sym typeface="+mn-ea"/>
              </a:rPr>
              <a:t>3D property descriptors is combined with these single values</a:t>
            </a:r>
          </a:p>
          <a:p>
            <a:r>
              <a:rPr lang="zh-CN" altLang="en-US">
                <a:sym typeface="+mn-ea"/>
              </a:rPr>
              <a:t>Some of these features could be directly obtained by calling functions from the library, like surface area and diameter.</a:t>
            </a:r>
          </a:p>
          <a:p>
            <a:r>
              <a:rPr lang="zh-CN" altLang="en-US">
                <a:sym typeface="+mn-ea"/>
              </a:rPr>
              <a:t>Others required simple calculations.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I would like to specifically mention the calculation of volume.</a:t>
            </a:r>
          </a:p>
          <a:p>
            <a:r>
              <a:rPr lang="zh-CN" altLang="en-US"/>
              <a:t>The green triangle is a part of the model.</a:t>
            </a:r>
          </a:p>
          <a:p>
            <a:r>
              <a:rPr lang="zh-CN" altLang="en-US"/>
              <a:t>It along with the origin point, where the white arrow points to.</a:t>
            </a:r>
          </a:p>
          <a:p>
            <a:r>
              <a:rPr lang="zh-CN" altLang="en-US"/>
              <a:t>They form a tetrahedron. It is high lighted in green.</a:t>
            </a:r>
          </a:p>
          <a:p>
            <a:r>
              <a:rPr lang="zh-CN" altLang="en-US"/>
              <a:t>The calculation is signed, the sign is determined by the direction of the normal, means the blue line in the figure</a:t>
            </a:r>
          </a:p>
          <a:p>
            <a:r>
              <a:rPr lang="zh-CN" altLang="en-US"/>
              <a:t>By summing the volumes of these tetrahedrons, we can get the whole volume of the mesh. </a:t>
            </a:r>
          </a:p>
          <a:p>
            <a:r>
              <a:rPr lang="zh-CN" altLang="en-US"/>
              <a:t>The normal direction of each triangle affects the result. </a:t>
            </a:r>
          </a:p>
          <a:p>
            <a:r>
              <a:rPr lang="zh-CN" altLang="en-US"/>
              <a:t>Some models in the library had incorrect normals</a:t>
            </a:r>
          </a:p>
          <a:p>
            <a:r>
              <a:rPr lang="zh-CN" altLang="en-US"/>
              <a:t>And during the normalization, we can’t ensure the normals remained correct after transforming the vertices.</a:t>
            </a:r>
          </a:p>
          <a:p>
            <a:r>
              <a:rPr lang="zh-CN" altLang="en-US"/>
              <a:t>So we use Blender to perform a simple fix for these normals.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Blender itself provides a Python interface</a:t>
            </a:r>
          </a:p>
          <a:p>
            <a:r>
              <a:rPr lang="zh-CN" altLang="en-US"/>
              <a:t>And it is a professional 3D software, allows for accurate normal calculate</a:t>
            </a:r>
          </a:p>
          <a:p>
            <a:r>
              <a:rPr lang="zh-CN" altLang="en-US"/>
              <a:t>We used scripts to batch process the models in our database.</a:t>
            </a:r>
          </a:p>
          <a:p>
            <a:r>
              <a:rPr lang="zh-CN" altLang="en-US"/>
              <a:t>Here is a comparison before and after the repair.</a:t>
            </a:r>
          </a:p>
          <a:p>
            <a:r>
              <a:rPr lang="zh-CN" altLang="en-US"/>
              <a:t>The blue lines are the vertex normals of the model.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For the Shape Property Descriptors, we applied smart subsampling</a:t>
            </a:r>
          </a:p>
          <a:p>
            <a:r>
              <a:rPr lang="zh-CN" altLang="en-US"/>
              <a:t>Let n set to 150,000.</a:t>
            </a:r>
          </a:p>
          <a:p>
            <a:r>
              <a:rPr lang="zh-CN" altLang="en-US"/>
              <a:t>The final number of combinations depends on the value of t</a:t>
            </a:r>
          </a:p>
          <a:p>
            <a:r>
              <a:rPr lang="zh-CN" altLang="en-US"/>
              <a:t>t indicates the number of vertices required. </a:t>
            </a:r>
          </a:p>
          <a:p>
            <a:r>
              <a:rPr lang="zh-CN" altLang="en-US"/>
              <a:t>For example, calculating A3 requires three vertices, so t is set to 3.</a:t>
            </a:r>
          </a:p>
          <a:p>
            <a:r>
              <a:rPr lang="zh-CN" altLang="en-US"/>
              <a:t>D1 is an exception. It is the distance from each vertex to the origin</a:t>
            </a:r>
          </a:p>
          <a:p>
            <a:r>
              <a:rPr lang="zh-CN" altLang="en-US"/>
              <a:t>we can directly calculate the distance for all vertices.</a:t>
            </a:r>
          </a:p>
          <a:p>
            <a:r>
              <a:rPr lang="zh-CN" altLang="en-US"/>
              <a:t>The result of each descriptor is stored as 100 bin histograms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The extracted features need a final process</a:t>
            </a:r>
          </a:p>
          <a:p>
            <a:r>
              <a:rPr lang="zh-CN" altLang="en-US"/>
              <a:t>Single-value features are standardized within each type</a:t>
            </a:r>
          </a:p>
          <a:p>
            <a:r>
              <a:rPr lang="zh-CN" altLang="en-US"/>
              <a:t>And histograms are normalized.</a:t>
            </a:r>
          </a:p>
          <a:p>
            <a:r>
              <a:rPr lang="zh-CN" altLang="en-US"/>
              <a:t>Finally, all features are stored in a CSV file.</a:t>
            </a:r>
          </a:p>
          <a:p>
            <a:r>
              <a:rPr lang="zh-CN" altLang="en-US"/>
              <a:t>The figure shows the D4 for the Cup and Tree class. </a:t>
            </a:r>
          </a:p>
          <a:p>
            <a:r>
              <a:rPr lang="zh-CN" altLang="en-US"/>
              <a:t>Histograms within the same class are quite similar</a:t>
            </a:r>
          </a:p>
          <a:p>
            <a:r>
              <a:rPr lang="zh-CN" altLang="en-US"/>
              <a:t>and between the two classes is really different</a:t>
            </a:r>
          </a:p>
          <a:p>
            <a:r>
              <a:rPr lang="zh-CN" altLang="en-US"/>
              <a:t>it appears the Tree class has an outlier however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  <a:t>4-11-2024</a:t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  <a:t>4-11-2024</a:t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  <a:t>4-11-2024</a:t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  <a:t>4-11-2024</a:t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  <a:t>4-11-2024</a:t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4-11-2024</a:t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  <a:t>4-11-2024</a:t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4-11-2024</a:t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ep 75"/>
          <p:cNvGrpSpPr/>
          <p:nvPr/>
        </p:nvGrpSpPr>
        <p:grpSpPr>
          <a:xfrm>
            <a:off x="234220" y="220006"/>
            <a:ext cx="11769904" cy="6417988"/>
            <a:chOff x="234220" y="220006"/>
            <a:chExt cx="11769904" cy="6417988"/>
          </a:xfrm>
        </p:grpSpPr>
        <p:pic>
          <p:nvPicPr>
            <p:cNvPr id="75" name="Afbeelding 74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238963" y="3895461"/>
              <a:ext cx="1554520" cy="874851"/>
            </a:xfrm>
            <a:prstGeom prst="rect">
              <a:avLst/>
            </a:prstGeom>
          </p:spPr>
        </p:pic>
        <p:pic>
          <p:nvPicPr>
            <p:cNvPr id="73" name="Afbeelding 72" descr="Afbeelding met tekst&#10;&#10;Automatisch gegenereerde beschrijving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251694" y="2969892"/>
              <a:ext cx="1526735" cy="858120"/>
            </a:xfrm>
            <a:prstGeom prst="rect">
              <a:avLst/>
            </a:prstGeom>
          </p:spPr>
        </p:pic>
        <p:pic>
          <p:nvPicPr>
            <p:cNvPr id="69" name="Afbeelding 68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234220" y="4862750"/>
              <a:ext cx="1529736" cy="862953"/>
            </a:xfrm>
            <a:prstGeom prst="rect">
              <a:avLst/>
            </a:prstGeom>
          </p:spPr>
        </p:pic>
        <p:pic>
          <p:nvPicPr>
            <p:cNvPr id="68" name="Afbeelding 67" descr="Afbeelding met tafel&#10;&#10;Automatisch gegenereerde beschrijving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0431220" y="3227960"/>
              <a:ext cx="1572904" cy="882630"/>
            </a:xfrm>
            <a:prstGeom prst="rect">
              <a:avLst/>
            </a:prstGeom>
          </p:spPr>
        </p:pic>
        <p:pic>
          <p:nvPicPr>
            <p:cNvPr id="66" name="Afbeelding 65" descr="Afbeelding met tekst, bloem&#10;&#10;Automatisch gegenereerde beschrijving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10431220" y="2039297"/>
              <a:ext cx="1528800" cy="858120"/>
            </a:xfrm>
            <a:prstGeom prst="rect">
              <a:avLst/>
            </a:prstGeom>
          </p:spPr>
        </p:pic>
        <p:sp>
          <p:nvSpPr>
            <p:cNvPr id="12" name="Tekstvak 11"/>
            <p:cNvSpPr txBox="1"/>
            <p:nvPr/>
          </p:nvSpPr>
          <p:spPr>
            <a:xfrm>
              <a:off x="10419550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 partner logos</a:t>
              </a:r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247506" y="220006"/>
              <a:ext cx="35750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UU POWERPOINT TEMPLATE</a:t>
              </a:r>
            </a:p>
            <a:p>
              <a:r>
                <a:rPr lang="en-GB" sz="12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OVERVIEW OF TYPE OF SLIDES</a:t>
              </a:r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8372572" y="220006"/>
              <a:ext cx="35750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200" b="1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DELETE THIS SLIDE</a:t>
              </a:r>
            </a:p>
            <a:p>
              <a:pPr algn="r"/>
              <a:r>
                <a:rPr lang="en-GB" sz="120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EXCLUDE IT FROM YOUR PRESENTATION</a:t>
              </a:r>
            </a:p>
          </p:txBody>
        </p:sp>
        <p:sp>
          <p:nvSpPr>
            <p:cNvPr id="16" name="Tekstvak 15"/>
            <p:cNvSpPr txBox="1"/>
            <p:nvPr/>
          </p:nvSpPr>
          <p:spPr>
            <a:xfrm>
              <a:off x="10419550" y="292352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Without partner logos</a:t>
              </a:r>
            </a:p>
          </p:txBody>
        </p:sp>
        <p:sp>
          <p:nvSpPr>
            <p:cNvPr id="17" name="Tekstvak 16"/>
            <p:cNvSpPr txBox="1"/>
            <p:nvPr/>
          </p:nvSpPr>
          <p:spPr>
            <a:xfrm>
              <a:off x="8372572" y="1869184"/>
              <a:ext cx="1529736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To help you get started with charts, we added a few ready-made examples in this document. All you need to do is put in your own data.</a:t>
              </a:r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6368687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only</a:t>
              </a:r>
            </a:p>
          </p:txBody>
        </p:sp>
        <p:sp>
          <p:nvSpPr>
            <p:cNvPr id="19" name="Tekstvak 18"/>
            <p:cNvSpPr txBox="1"/>
            <p:nvPr/>
          </p:nvSpPr>
          <p:spPr>
            <a:xfrm>
              <a:off x="6368687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left, image right</a:t>
              </a:r>
            </a:p>
          </p:txBody>
        </p:sp>
        <p:sp>
          <p:nvSpPr>
            <p:cNvPr id="20" name="Tekstvak 19"/>
            <p:cNvSpPr txBox="1"/>
            <p:nvPr/>
          </p:nvSpPr>
          <p:spPr>
            <a:xfrm>
              <a:off x="6368687" y="5361125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right, image left</a:t>
              </a:r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4321709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Without caption</a:t>
              </a:r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4321709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 caption</a:t>
              </a:r>
            </a:p>
          </p:txBody>
        </p:sp>
        <p:sp>
          <p:nvSpPr>
            <p:cNvPr id="23" name="Tekstvak 22"/>
            <p:cNvSpPr txBox="1"/>
            <p:nvPr/>
          </p:nvSpPr>
          <p:spPr>
            <a:xfrm>
              <a:off x="2292867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only</a:t>
              </a:r>
            </a:p>
          </p:txBody>
        </p:sp>
        <p:sp>
          <p:nvSpPr>
            <p:cNvPr id="24" name="Tekstvak 23"/>
            <p:cNvSpPr txBox="1"/>
            <p:nvPr/>
          </p:nvSpPr>
          <p:spPr>
            <a:xfrm>
              <a:off x="2292867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left, image right</a:t>
              </a:r>
            </a:p>
          </p:txBody>
        </p:sp>
        <p:sp>
          <p:nvSpPr>
            <p:cNvPr id="25" name="Tekstvak 24"/>
            <p:cNvSpPr txBox="1"/>
            <p:nvPr/>
          </p:nvSpPr>
          <p:spPr>
            <a:xfrm>
              <a:off x="2292867" y="5361125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right, image left</a:t>
              </a:r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247506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1: Cover</a:t>
              </a:r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2292867" y="900268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2: Text</a:t>
              </a:r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4321709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3: Full screen image</a:t>
              </a:r>
            </a:p>
          </p:txBody>
        </p:sp>
        <p:sp>
          <p:nvSpPr>
            <p:cNvPr id="29" name="Tekstvak 28"/>
            <p:cNvSpPr txBox="1"/>
            <p:nvPr/>
          </p:nvSpPr>
          <p:spPr>
            <a:xfrm>
              <a:off x="6350551" y="897734"/>
              <a:ext cx="15297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4: Chapter title/ quote slide</a:t>
              </a:r>
            </a:p>
          </p:txBody>
        </p:sp>
        <p:sp>
          <p:nvSpPr>
            <p:cNvPr id="30" name="Tekstvak 29"/>
            <p:cNvSpPr txBox="1"/>
            <p:nvPr/>
          </p:nvSpPr>
          <p:spPr>
            <a:xfrm>
              <a:off x="8395912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5: Blank</a:t>
              </a:r>
            </a:p>
          </p:txBody>
        </p:sp>
        <p:sp>
          <p:nvSpPr>
            <p:cNvPr id="31" name="Tekstvak 30"/>
            <p:cNvSpPr txBox="1"/>
            <p:nvPr/>
          </p:nvSpPr>
          <p:spPr>
            <a:xfrm>
              <a:off x="10417933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6: Disclaimer</a:t>
              </a:r>
            </a:p>
          </p:txBody>
        </p:sp>
        <p:sp>
          <p:nvSpPr>
            <p:cNvPr id="36" name="Tekstvak 35"/>
            <p:cNvSpPr txBox="1"/>
            <p:nvPr/>
          </p:nvSpPr>
          <p:spPr>
            <a:xfrm>
              <a:off x="242442" y="1348547"/>
              <a:ext cx="179997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You can add your own image to this slide. This document also includes some ready-made slides.</a:t>
              </a:r>
            </a:p>
          </p:txBody>
        </p:sp>
        <p:cxnSp>
          <p:nvCxnSpPr>
            <p:cNvPr id="38" name="Rechte verbindingslijn 37"/>
            <p:cNvCxnSpPr/>
            <p:nvPr/>
          </p:nvCxnSpPr>
          <p:spPr>
            <a:xfrm>
              <a:off x="2035055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>
              <a:off x="4071257" y="1328577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6097587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chte verbindingslijn 40"/>
            <p:cNvCxnSpPr/>
            <p:nvPr/>
          </p:nvCxnSpPr>
          <p:spPr>
            <a:xfrm>
              <a:off x="8176890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echte verbindingslijn 41"/>
            <p:cNvCxnSpPr/>
            <p:nvPr/>
          </p:nvCxnSpPr>
          <p:spPr>
            <a:xfrm>
              <a:off x="10160121" y="1328577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kstvak 42"/>
            <p:cNvSpPr txBox="1"/>
            <p:nvPr/>
          </p:nvSpPr>
          <p:spPr>
            <a:xfrm>
              <a:off x="2281198" y="1376123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three variants</a:t>
              </a:r>
            </a:p>
          </p:txBody>
        </p:sp>
        <p:sp>
          <p:nvSpPr>
            <p:cNvPr id="44" name="Tekstvak 43"/>
            <p:cNvSpPr txBox="1"/>
            <p:nvPr/>
          </p:nvSpPr>
          <p:spPr>
            <a:xfrm>
              <a:off x="4329071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two variants.</a:t>
              </a:r>
            </a:p>
          </p:txBody>
        </p:sp>
        <p:sp>
          <p:nvSpPr>
            <p:cNvPr id="45" name="Tekstvak 44"/>
            <p:cNvSpPr txBox="1"/>
            <p:nvPr/>
          </p:nvSpPr>
          <p:spPr>
            <a:xfrm>
              <a:off x="6368687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three variants.</a:t>
              </a:r>
            </a:p>
          </p:txBody>
        </p:sp>
        <p:sp>
          <p:nvSpPr>
            <p:cNvPr id="46" name="Tekstvak 45"/>
            <p:cNvSpPr txBox="1"/>
            <p:nvPr/>
          </p:nvSpPr>
          <p:spPr>
            <a:xfrm>
              <a:off x="8403638" y="1376122"/>
              <a:ext cx="15297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For charts, formulas, etc.</a:t>
              </a:r>
            </a:p>
          </p:txBody>
        </p:sp>
        <p:sp>
          <p:nvSpPr>
            <p:cNvPr id="47" name="Tekstvak 46"/>
            <p:cNvSpPr txBox="1"/>
            <p:nvPr/>
          </p:nvSpPr>
          <p:spPr>
            <a:xfrm>
              <a:off x="10431220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Leave at the end.</a:t>
              </a:r>
            </a:p>
          </p:txBody>
        </p:sp>
        <p:pic>
          <p:nvPicPr>
            <p:cNvPr id="48" name="Afbeelding 47" descr="Afbeelding met tekst&#10;&#10;Automatisch gegenereerde beschrijving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2289100" y="2031281"/>
              <a:ext cx="1540472" cy="866136"/>
            </a:xfrm>
            <a:prstGeom prst="rect">
              <a:avLst/>
            </a:prstGeom>
          </p:spPr>
        </p:pic>
        <p:pic>
          <p:nvPicPr>
            <p:cNvPr id="49" name="Afbeelding 48" descr="Afbeelding met tekst, persoon&#10;&#10;Automatisch gegenereerde beschrijvi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4298005" y="3227960"/>
              <a:ext cx="1572834" cy="885106"/>
            </a:xfrm>
            <a:prstGeom prst="rect">
              <a:avLst/>
            </a:prstGeom>
          </p:spPr>
        </p:pic>
        <p:pic>
          <p:nvPicPr>
            <p:cNvPr id="50" name="Afbeelding 49" descr="Afbeelding met tekst, buiten, persoon, toekijken&#10;&#10;Automatisch gegenereerde beschrijvi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4298005" y="2031281"/>
              <a:ext cx="1537391" cy="866136"/>
            </a:xfrm>
            <a:prstGeom prst="rect">
              <a:avLst/>
            </a:prstGeom>
          </p:spPr>
        </p:pic>
        <p:pic>
          <p:nvPicPr>
            <p:cNvPr id="51" name="Afbeelding 50" descr="Afbeelding met tekst&#10;&#10;Automatisch gegenereerde beschrijving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2281198" y="4445515"/>
              <a:ext cx="1534793" cy="865913"/>
            </a:xfrm>
            <a:prstGeom prst="rect">
              <a:avLst/>
            </a:prstGeom>
          </p:spPr>
        </p:pic>
        <p:pic>
          <p:nvPicPr>
            <p:cNvPr id="52" name="Afbeelding 51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2296674" y="3227960"/>
              <a:ext cx="1534793" cy="866136"/>
            </a:xfrm>
            <a:prstGeom prst="rect">
              <a:avLst/>
            </a:prstGeom>
          </p:spPr>
        </p:pic>
        <p:pic>
          <p:nvPicPr>
            <p:cNvPr id="53" name="Afbeelding 52" descr="Afbeelding met tekst&#10;&#10;Automatisch gegenereerde beschrijving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6338241" y="3227960"/>
              <a:ext cx="1492328" cy="840275"/>
            </a:xfrm>
            <a:prstGeom prst="rect">
              <a:avLst/>
            </a:prstGeom>
          </p:spPr>
        </p:pic>
        <p:pic>
          <p:nvPicPr>
            <p:cNvPr id="54" name="Afbeelding 53" descr="Afbeelding met tekst&#10;&#10;Automatisch gegenereerde beschrijving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6324335" y="2031281"/>
              <a:ext cx="1494291" cy="840275"/>
            </a:xfrm>
            <a:prstGeom prst="rect">
              <a:avLst/>
            </a:prstGeom>
          </p:spPr>
        </p:pic>
        <p:pic>
          <p:nvPicPr>
            <p:cNvPr id="55" name="Afbeelding 54"/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6375120" y="4489246"/>
              <a:ext cx="1455450" cy="822182"/>
            </a:xfrm>
            <a:prstGeom prst="rect">
              <a:avLst/>
            </a:prstGeom>
          </p:spPr>
        </p:pic>
        <p:pic>
          <p:nvPicPr>
            <p:cNvPr id="56" name="Afbeelding 55"/>
            <p:cNvPicPr>
              <a:picLocks noChangeAspect="1"/>
            </p:cNvPicPr>
            <p:nvPr/>
          </p:nvPicPr>
          <p:blipFill>
            <a:blip r:embed="rId15" cstate="screen"/>
            <a:stretch>
              <a:fillRect/>
            </a:stretch>
          </p:blipFill>
          <p:spPr>
            <a:xfrm>
              <a:off x="8410683" y="4428798"/>
              <a:ext cx="1563340" cy="882630"/>
            </a:xfrm>
            <a:prstGeom prst="rect">
              <a:avLst/>
            </a:prstGeom>
          </p:spPr>
        </p:pic>
        <p:pic>
          <p:nvPicPr>
            <p:cNvPr id="57" name="Afbeelding 56"/>
            <p:cNvPicPr>
              <a:picLocks noChangeAspect="1"/>
            </p:cNvPicPr>
            <p:nvPr/>
          </p:nvPicPr>
          <p:blipFill>
            <a:blip r:embed="rId16" cstate="screen"/>
            <a:stretch>
              <a:fillRect/>
            </a:stretch>
          </p:blipFill>
          <p:spPr>
            <a:xfrm>
              <a:off x="8395912" y="5629636"/>
              <a:ext cx="1564703" cy="882630"/>
            </a:xfrm>
            <a:prstGeom prst="rect">
              <a:avLst/>
            </a:prstGeom>
          </p:spPr>
        </p:pic>
        <p:pic>
          <p:nvPicPr>
            <p:cNvPr id="58" name="Afbeelding 57"/>
            <p:cNvPicPr>
              <a:picLocks noChangeAspect="1"/>
            </p:cNvPicPr>
            <p:nvPr/>
          </p:nvPicPr>
          <p:blipFill>
            <a:blip r:embed="rId17" cstate="screen"/>
            <a:stretch>
              <a:fillRect/>
            </a:stretch>
          </p:blipFill>
          <p:spPr>
            <a:xfrm>
              <a:off x="8410683" y="3227960"/>
              <a:ext cx="1564422" cy="882630"/>
            </a:xfrm>
            <a:prstGeom prst="rect">
              <a:avLst/>
            </a:prstGeom>
          </p:spPr>
        </p:pic>
        <p:pic>
          <p:nvPicPr>
            <p:cNvPr id="71" name="Afbeelding 70"/>
            <p:cNvPicPr>
              <a:picLocks noChangeAspect="1"/>
            </p:cNvPicPr>
            <p:nvPr/>
          </p:nvPicPr>
          <p:blipFill>
            <a:blip r:embed="rId18" cstate="screen"/>
            <a:stretch>
              <a:fillRect/>
            </a:stretch>
          </p:blipFill>
          <p:spPr>
            <a:xfrm>
              <a:off x="246345" y="2031549"/>
              <a:ext cx="1526519" cy="858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>
                    <a:sym typeface="+mn-ea"/>
                  </a:rPr>
                  <a:t>Target vertex </a:t>
                </a:r>
                <a:r>
                  <a:rPr lang="nl-NL" sz="2400" dirty="0" err="1">
                    <a:sym typeface="+mn-ea"/>
                  </a:rPr>
                  <a:t>count</a:t>
                </a:r>
                <a:r>
                  <a:rPr lang="nl-NL" sz="2400" dirty="0">
                    <a:sym typeface="+mn-ea"/>
                  </a:rPr>
                  <a:t>: 5000 (±200)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>
                    <a:sym typeface="+mn-ea"/>
                  </a:rPr>
                  <a:t>Set target </a:t>
                </a:r>
                <a:r>
                  <a:rPr lang="nl-NL" sz="2400" dirty="0" err="1">
                    <a:sym typeface="+mn-ea"/>
                  </a:rPr>
                  <a:t>edge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length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to</a:t>
                </a:r>
                <a:r>
                  <a:rPr lang="nl-NL" sz="2400" dirty="0">
                    <a:sym typeface="+mn-ea"/>
                  </a:rPr>
                  <a:t> 0.05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 err="1">
                    <a:sym typeface="+mn-ea"/>
                  </a:rPr>
                  <a:t>Remeshing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with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b="1" i="1" dirty="0" err="1">
                    <a:sym typeface="+mn-ea"/>
                  </a:rPr>
                  <a:t>Pymeshlab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for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en-US" altLang="nl-NL" sz="2400" dirty="0">
                    <a:sym typeface="+mn-ea"/>
                  </a:rPr>
                  <a:t>2</a:t>
                </a:r>
                <a:r>
                  <a:rPr lang="nl-NL" sz="2400" dirty="0">
                    <a:sym typeface="+mn-ea"/>
                  </a:rPr>
                  <a:t>0 </a:t>
                </a:r>
                <a:r>
                  <a:rPr lang="nl-NL" sz="2400" dirty="0" err="1">
                    <a:sym typeface="+mn-ea"/>
                  </a:rPr>
                  <a:t>iterations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nl-NL" sz="2400" dirty="0" err="1">
                    <a:sym typeface="+mn-ea"/>
                  </a:rPr>
                  <a:t>If</a:t>
                </a:r>
                <a:r>
                  <a:rPr lang="nl-NL" sz="2400" dirty="0">
                    <a:sym typeface="+mn-ea"/>
                  </a:rPr>
                  <a:t> vertex </a:t>
                </a:r>
                <a:r>
                  <a:rPr lang="nl-NL" sz="2400" dirty="0" err="1">
                    <a:sym typeface="+mn-ea"/>
                  </a:rPr>
                  <a:t>count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still</a:t>
                </a:r>
                <a:r>
                  <a:rPr lang="nl-NL" sz="2400" dirty="0">
                    <a:sym typeface="+mn-ea"/>
                  </a:rPr>
                  <a:t> out of </a:t>
                </a:r>
                <a:r>
                  <a:rPr lang="nl-NL" sz="2400" dirty="0" err="1">
                    <a:sym typeface="+mn-ea"/>
                  </a:rPr>
                  <a:t>bounds</a:t>
                </a:r>
                <a:r>
                  <a:rPr lang="nl-NL" sz="2400" dirty="0">
                    <a:sym typeface="+mn-ea"/>
                  </a:rPr>
                  <a:t>:</a:t>
                </a:r>
                <a:endParaRPr lang="nl-NL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nl-NL" sz="2400" dirty="0" err="1">
                    <a:sym typeface="+mn-ea"/>
                  </a:rPr>
                  <a:t>Recalculate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edge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length</a:t>
                </a:r>
                <a:r>
                  <a:rPr lang="nl-NL" sz="2400" dirty="0">
                    <a:sym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charset="0"/>
                      </a:rPr>
                      <m:t>𝑡</m:t>
                    </m:r>
                    <m:r>
                      <a:rPr lang="nl-NL" sz="2400" b="0" i="1" smtClean="0">
                        <a:latin typeface="Cambria Math" panose="02040503050406030204" charset="0"/>
                      </a:rPr>
                      <m:t> ∗</m:t>
                    </m:r>
                    <m:sSup>
                      <m:sSup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  <m:t>𝑐𝑢𝑟𝑟𝑒𝑛𝑡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nl-NL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2400" b="0" i="1" smtClean="0">
                                            <a:latin typeface="Cambria Math" panose="02040503050406030204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nl-NL" sz="2400" b="0" i="1" smtClean="0">
                                        <a:latin typeface="Cambria Math" panose="02040503050406030204" charset="0"/>
                                      </a:rPr>
                                      <m:t>𝑡𝑎𝑟𝑔𝑒𝑡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nl-NL" sz="2400" b="0" i="1" smtClean="0">
                            <a:latin typeface="Cambria Math" panose="02040503050406030204" charset="0"/>
                          </a:rPr>
                          <m:t>0.5</m:t>
                        </m:r>
                      </m:sup>
                    </m:sSup>
                  </m:oMath>
                </a14:m>
                <a:endParaRPr lang="nl-NL" sz="2400" b="0" i="1">
                  <a:latin typeface="Cambria Math" panose="02040503050406030204" charset="0"/>
                </a:endParaRPr>
              </a:p>
              <a:p>
                <a:pPr indent="457200" algn="l"/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nl-NL" sz="2400" dirty="0" err="1">
                    <a:sym typeface="+mn-ea"/>
                  </a:rPr>
                  <a:t>Remesh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original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shape</a:t>
                </a:r>
                <a:r>
                  <a:rPr lang="nl-NL" sz="2400" dirty="0">
                    <a:sym typeface="+mn-ea"/>
                  </a:rPr>
                  <a:t> </a:t>
                </a:r>
                <a:r>
                  <a:rPr lang="nl-NL" sz="2400" dirty="0" err="1">
                    <a:sym typeface="+mn-ea"/>
                  </a:rPr>
                  <a:t>again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 xmlns=""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p:pic>
        <p:nvPicPr>
          <p:cNvPr id="6" name="Afbeelding 5" descr="Afbeelding met schermopname, ontwerp&#10;&#10;Automatisch gegenereerde beschrij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5" y="1242995"/>
            <a:ext cx="2128244" cy="3450169"/>
          </a:xfrm>
          <a:prstGeom prst="rect">
            <a:avLst/>
          </a:prstGeom>
        </p:spPr>
      </p:pic>
      <p:pic>
        <p:nvPicPr>
          <p:cNvPr id="4" name="Afbeelding 7" descr="Afbeelding met meubels, mat, kleed&#10;&#10;Automatisch gegenereerde beschrijv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62" b="93804" l="5239" r="89985">
                        <a14:foregroundMark x1="10940" y1="68330" x2="10478" y2="79174"/>
                        <a14:foregroundMark x1="10632" y1="80895" x2="9091" y2="68158"/>
                        <a14:foregroundMark x1="6009" y1="73322" x2="5239" y2="78830"/>
                        <a14:foregroundMark x1="38675" y1="88296" x2="53159" y2="93804"/>
                        <a14:foregroundMark x1="53159" y1="93804" x2="56549" y2="88296"/>
                        <a14:foregroundMark x1="75193" y1="9294" x2="89676" y2="8262"/>
                        <a14:foregroundMark x1="89676" y1="8262" x2="88290" y2="18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3972" y="2968079"/>
            <a:ext cx="3648004" cy="3265778"/>
          </a:xfrm>
          <a:prstGeom prst="rect">
            <a:avLst/>
          </a:prstGeom>
        </p:spPr>
      </p:pic>
      <p:pic>
        <p:nvPicPr>
          <p:cNvPr id="10" name="Afbeelding 9" descr="Afbeelding met meubels, bank, Futonkussen, sofa&#10;&#10;Automatisch gegenereerde beschrijvi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0" b="96641" l="3398" r="94564">
                        <a14:foregroundMark x1="9740" y1="48708" x2="6795" y2="66796"/>
                        <a14:foregroundMark x1="6795" y1="66796" x2="11212" y2="73902"/>
                        <a14:foregroundMark x1="75085" y1="9302" x2="91959" y2="7494"/>
                        <a14:foregroundMark x1="91959" y1="7494" x2="94790" y2="68863"/>
                        <a14:foregroundMark x1="94790" y1="68863" x2="86750" y2="85271"/>
                        <a14:foregroundMark x1="68290" y1="93540" x2="84938" y2="96770"/>
                        <a14:foregroundMark x1="84938" y1="96770" x2="88901" y2="92765"/>
                        <a14:foregroundMark x1="3398" y1="53359" x2="4077" y2="608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6226" y="1084066"/>
            <a:ext cx="3725687" cy="3265778"/>
          </a:xfrm>
          <a:prstGeom prst="rect">
            <a:avLst/>
          </a:prstGeom>
        </p:spPr>
      </p:pic>
      <p:pic>
        <p:nvPicPr>
          <p:cNvPr id="12" name="Afbeelding 11" descr="Afbeelding met meubels, bank, sofa, Futonkussen&#10;&#10;Automatisch gegenereerde beschrijvi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99" b="94043" l="8250" r="92085">
                        <a14:foregroundMark x1="10368" y1="28652" x2="8807" y2="42695"/>
                        <a14:foregroundMark x1="8807" y1="42695" x2="11594" y2="55603"/>
                        <a14:foregroundMark x1="9365" y1="35603" x2="15385" y2="41135"/>
                        <a14:foregroundMark x1="8361" y1="47234" x2="8361" y2="47234"/>
                        <a14:foregroundMark x1="58640" y1="88794" x2="68673" y2="94326"/>
                        <a14:foregroundMark x1="68673" y1="94326" x2="76812" y2="90071"/>
                        <a14:foregroundMark x1="30212" y1="9787" x2="50390" y2="6241"/>
                        <a14:foregroundMark x1="50390" y1="6241" x2="76031" y2="8794"/>
                        <a14:foregroundMark x1="82943" y1="25106" x2="85730" y2="29929"/>
                        <a14:foregroundMark x1="89521" y1="9504" x2="92085" y2="23972"/>
                        <a14:foregroundMark x1="92085" y1="23972" x2="90301" y2="422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0998" y="3072211"/>
            <a:ext cx="4575928" cy="3596465"/>
          </a:xfrm>
          <a:prstGeom prst="rect">
            <a:avLst/>
          </a:prstGeom>
        </p:spPr>
      </p:pic>
      <p:sp>
        <p:nvSpPr>
          <p:cNvPr id="9" name="弧形 8"/>
          <p:cNvSpPr/>
          <p:nvPr/>
        </p:nvSpPr>
        <p:spPr>
          <a:xfrm rot="21000000">
            <a:off x="1231265" y="2041525"/>
            <a:ext cx="2639060" cy="2299335"/>
          </a:xfrm>
          <a:prstGeom prst="arc">
            <a:avLst>
              <a:gd name="adj1" fmla="val 16200000"/>
              <a:gd name="adj2" fmla="val 52393"/>
            </a:avLst>
          </a:prstGeom>
          <a:ln w="50800" cap="flat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 rot="4440000" flipV="1">
            <a:off x="6290945" y="2713355"/>
            <a:ext cx="2347595" cy="2638425"/>
          </a:xfrm>
          <a:prstGeom prst="arc">
            <a:avLst>
              <a:gd name="adj1" fmla="val 16089364"/>
              <a:gd name="adj2" fmla="val 52393"/>
            </a:avLst>
          </a:prstGeom>
          <a:ln w="50800" cap="flat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2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Translation</a:t>
            </a:r>
            <a:endParaRPr lang="en-US" altLang="nl-NL" sz="2000" i="1"/>
          </a:p>
        </p:txBody>
      </p:sp>
      <p:pic>
        <p:nvPicPr>
          <p:cNvPr id="8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2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9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10" name="Afbeelding 4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5" y="1802784"/>
            <a:ext cx="5630061" cy="4277322"/>
          </a:xfrm>
          <a:prstGeom prst="rect">
            <a:avLst/>
          </a:prstGeom>
        </p:spPr>
      </p:pic>
      <p:pic>
        <p:nvPicPr>
          <p:cNvPr id="11" name="Afbeelding 6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077" y="1802785"/>
            <a:ext cx="5572903" cy="42677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Rotation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2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diagram, Rechthoek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50" y="1850413"/>
            <a:ext cx="5620534" cy="4220164"/>
          </a:xfrm>
          <a:prstGeom prst="rect">
            <a:avLst/>
          </a:prstGeom>
        </p:spPr>
      </p:pic>
      <p:pic>
        <p:nvPicPr>
          <p:cNvPr id="7" name="Afbeelding 6" descr="Afbeelding met tekst, schermopname, Rechthoek, lijn&#10;&#10;Automatisch gegenereerde beschrijv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64" y="1850409"/>
            <a:ext cx="5668166" cy="42487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Orientation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3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scherm, software&#10;&#10;Automatisch gegenereerde beschrijv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040" y="1840871"/>
            <a:ext cx="5593918" cy="4183995"/>
          </a:xfrm>
          <a:prstGeom prst="rect">
            <a:avLst/>
          </a:prstGeom>
        </p:spPr>
      </p:pic>
      <p:pic>
        <p:nvPicPr>
          <p:cNvPr id="7" name="Afbeelding 6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88" y="1861191"/>
            <a:ext cx="5593917" cy="41839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Scaling</a:t>
            </a:r>
            <a:endParaRPr lang="en-US" altLang="nl-NL" sz="2000" i="1"/>
          </a:p>
        </p:txBody>
      </p:sp>
      <p:pic>
        <p:nvPicPr>
          <p:cNvPr id="14" name="Afbeelding 13" descr="Afbeelding met tekst, schermopname, scherm, Perceel&#10;&#10;Automatisch gegenereerde beschrijving"/>
          <p:cNvPicPr>
            <a:picLocks noChangeAspect="1"/>
          </p:cNvPicPr>
          <p:nvPr/>
        </p:nvPicPr>
        <p:blipFill>
          <a:blip r:embed="rId2"/>
          <a:srcRect l="706" t="1194" r="6481"/>
          <a:stretch>
            <a:fillRect/>
          </a:stretch>
        </p:blipFill>
        <p:spPr>
          <a:xfrm>
            <a:off x="393065" y="1783896"/>
            <a:ext cx="5446420" cy="4339227"/>
          </a:xfrm>
          <a:prstGeom prst="rect">
            <a:avLst/>
          </a:prstGeom>
        </p:spPr>
      </p:pic>
      <p:pic>
        <p:nvPicPr>
          <p:cNvPr id="16" name="Afbeelding 15" descr="Afbeelding met tekst, schermopname, diagram, lijn&#10;&#10;Automatisch gegenereerde beschrijv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85" y="1752146"/>
            <a:ext cx="5801535" cy="4344006"/>
          </a:xfrm>
          <a:prstGeom prst="rect">
            <a:avLst/>
          </a:prstGeom>
        </p:spPr>
      </p:pic>
      <p:pic>
        <p:nvPicPr>
          <p:cNvPr id="5" name="Afbeelding 4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327" y="1821517"/>
            <a:ext cx="5706271" cy="4267796"/>
          </a:xfrm>
          <a:prstGeom prst="rect">
            <a:avLst/>
          </a:prstGeom>
        </p:spPr>
      </p:pic>
      <p:pic>
        <p:nvPicPr>
          <p:cNvPr id="7" name="Afbeelding 6" descr="Afbeelding met tekst, schermopname, diagram, Perceel&#10;&#10;Automatisch gegenereerde beschrijv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87" y="1822787"/>
            <a:ext cx="5677692" cy="42677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3763645"/>
            <a:ext cx="4774565" cy="2425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17087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Surface area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trimesh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Compactness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nl-NL" sz="2400" i="1" dirty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𝑠𝑢𝑟𝑓𝑎𝑐𝑒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 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𝑎𝑟𝑒𝑎</m:t>
                        </m:r>
                      </m:e>
                      <m:sup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</m:sup>
                    </m:sSup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/ 36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𝜋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× </m:t>
                    </m:r>
                    <m:sSup>
                      <m:sSupPr>
                        <m:ctrlPr>
                          <a:rPr lang="en-US" altLang="nl-NL" sz="2400" i="1" dirty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𝑚𝑒𝑠h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 </m:t>
                        </m:r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𝑣𝑜𝑙𝑢𝑚𝑒</m:t>
                        </m:r>
                      </m:e>
                      <m:sup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p>
                    </m:sSup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Rectangularity -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𝑚𝑒𝑠h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/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𝑜𝑏𝑏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Diameter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scipy</a:t>
                </a: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Convexity -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𝑚𝑒𝑠h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/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h𝑢𝑙𝑙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Eccentricity - Use </a:t>
                </a:r>
                <a:r>
                  <a:rPr lang="en-US" altLang="nl-NL" sz="2400" b="1" i="1" dirty="0">
                    <a:ea typeface="Open Sans Light" panose="020B0306030504020204" pitchFamily="34" charset="0"/>
                    <a:cs typeface="+mn-lt"/>
                    <a:sym typeface="+mn-ea"/>
                  </a:rPr>
                  <a:t>numpy </a:t>
                </a: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to get eigenvalues, then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𝑚𝑖𝑛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/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𝑚𝑎𝑥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 xmlns=""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7677"/>
          <a:stretch>
            <a:fillRect/>
          </a:stretch>
        </p:blipFill>
        <p:spPr>
          <a:xfrm>
            <a:off x="6116955" y="1609090"/>
            <a:ext cx="5412740" cy="4630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40165" y="5437505"/>
            <a:ext cx="13855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</a:rPr>
              <a:t>Origin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9988550" y="5782945"/>
            <a:ext cx="1330325" cy="381000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039485" y="2537460"/>
            <a:ext cx="496570" cy="22479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7250430" y="1210945"/>
            <a:ext cx="442595" cy="489585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7025005" y="2818130"/>
            <a:ext cx="440055" cy="324485"/>
          </a:xfrm>
          <a:prstGeom prst="line">
            <a:avLst/>
          </a:prstGeom>
          <a:ln w="34925">
            <a:solidFill>
              <a:srgbClr val="00B0F0">
                <a:alpha val="3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𝑀𝑒𝑠h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 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𝑣𝑜𝑙𝑢𝑚𝑒</m:t>
                    </m:r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- How to calculate?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Each triangle with the origin forms </a:t>
                </a:r>
              </a:p>
              <a:p>
                <a:pPr indent="457200" algn="l"/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indent="457200" algn="l"/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a tetrahedron for calculation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Normal will affect the result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Recalculate normals with Blender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algn="l">
                  <a:buFont typeface="Arial" panose="020B0604020202020204" pitchFamily="34" charset="0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 xmlns="">
          <p:sp>
            <p:nvSpPr>
              <p:cNvPr id="15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575050" y="3954145"/>
            <a:ext cx="5045075" cy="1065530"/>
          </a:xfrm>
        </p:spPr>
        <p:txBody>
          <a:bodyPr/>
          <a:lstStyle/>
          <a:p>
            <a:r>
              <a:rPr lang="nl-NL" sz="2400" b="0"/>
              <a:t>Jarno Hendriksen</a:t>
            </a:r>
          </a:p>
          <a:p>
            <a:r>
              <a:rPr lang="nl-NL" sz="2400" b="0"/>
              <a:t>Ge Li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3575050" y="5031105"/>
            <a:ext cx="5045075" cy="568960"/>
          </a:xfrm>
        </p:spPr>
        <p:txBody>
          <a:bodyPr/>
          <a:lstStyle/>
          <a:p>
            <a:r>
              <a:rPr lang="en-US" altLang="nl-NL" sz="1800"/>
              <a:t>October 2024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93065" y="2034540"/>
            <a:ext cx="11374755" cy="2022475"/>
          </a:xfrm>
        </p:spPr>
        <p:txBody>
          <a:bodyPr/>
          <a:lstStyle/>
          <a:p>
            <a:r>
              <a:rPr lang="en-US" altLang="nl-NL"/>
              <a:t>INFOMR Shape Retrieval System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- 3D Property Descriptors</a:t>
            </a:r>
          </a:p>
        </p:txBody>
      </p:sp>
      <p:sp>
        <p:nvSpPr>
          <p:cNvPr id="8" name="Titel 2"/>
          <p:cNvSpPr>
            <a:spLocks noGrp="1"/>
          </p:cNvSpPr>
          <p:nvPr/>
        </p:nvSpPr>
        <p:spPr>
          <a:xfrm>
            <a:off x="725170" y="1744980"/>
            <a:ext cx="1080452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9988550" y="5782945"/>
            <a:ext cx="1330325" cy="381000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481" r="1442"/>
          <a:stretch>
            <a:fillRect/>
          </a:stretch>
        </p:blipFill>
        <p:spPr>
          <a:xfrm>
            <a:off x="1791335" y="1673225"/>
            <a:ext cx="8578850" cy="461899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5254625" y="5081905"/>
            <a:ext cx="1574165" cy="1905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Shape Property Descriptors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el 2"/>
              <p:cNvSpPr>
                <a:spLocks noGrp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</p:spPr>
            <p:txBody>
              <a:bodyPr anchor="t" anchorCtr="0"/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lang="nl-NL" sz="2300" b="1" i="0" kern="1200" smtClean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Smart subsampling: </a:t>
                </a: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𝑛</m:t>
                    </m:r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=150000</m:t>
                    </m:r>
                  </m:oMath>
                </a14:m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Calculate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nl-NL" sz="2400" i="1" dirty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</m:ctrlPr>
                      </m:radPr>
                      <m:deg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deg>
                      <m:e>
                        <m:r>
                          <a:rPr lang="en-US" altLang="nl-NL" sz="2400" i="1" dirty="0">
                            <a:latin typeface="Cambria Math" panose="02040503050406030204" charset="0"/>
                            <a:ea typeface="Open Sans Light" panose="020B0306030504020204" pitchFamily="34" charset="0"/>
                            <a:cs typeface="Cambria Math" panose="02040503050406030204" charset="0"/>
                            <a:sym typeface="+mn-ea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combinations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400" i="1" dirty="0">
                        <a:latin typeface="Cambria Math" panose="02040503050406030204" charset="0"/>
                        <a:ea typeface="Open Sans Light" panose="020B0306030504020204" pitchFamily="3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 depends on how many points are needed in calculate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Exception: D1, calculate all combinations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ea typeface="Open Sans Light" panose="020B0306030504020204" pitchFamily="34" charset="0"/>
                    <a:cs typeface="+mn-lt"/>
                    <a:sym typeface="+mn-ea"/>
                  </a:rPr>
                  <a:t>Stored as 100 bin histograms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altLang="nl-NL" sz="2400" dirty="0">
                  <a:ea typeface="Open Sans Light" panose="020B0306030504020204" pitchFamily="34" charset="0"/>
                  <a:cs typeface="+mn-lt"/>
                  <a:sym typeface="+mn-ea"/>
                </a:endParaRPr>
              </a:p>
            </p:txBody>
          </p:sp>
        </mc:Choice>
        <mc:Fallback xmlns="">
          <p:sp>
            <p:nvSpPr>
              <p:cNvPr id="8" name="Tite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" y="1744980"/>
                <a:ext cx="10804525" cy="46183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Feature Extraction - Process Descriptors</a:t>
            </a:r>
          </a:p>
        </p:txBody>
      </p:sp>
      <p:sp>
        <p:nvSpPr>
          <p:cNvPr id="4" name="Titel 2"/>
          <p:cNvSpPr>
            <a:spLocks noGrp="1"/>
          </p:cNvSpPr>
          <p:nvPr/>
        </p:nvSpPr>
        <p:spPr>
          <a:xfrm>
            <a:off x="725170" y="1744980"/>
            <a:ext cx="1080452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Single value descriptors: normalize by standardization for each 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Histogram descriptors: normalize the histogram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Store as a CSV file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  <p:pic>
        <p:nvPicPr>
          <p:cNvPr id="5" name="图片 4" descr="Figure_1111"/>
          <p:cNvPicPr>
            <a:picLocks noChangeAspect="1"/>
          </p:cNvPicPr>
          <p:nvPr/>
        </p:nvPicPr>
        <p:blipFill>
          <a:blip r:embed="rId3"/>
          <a:srcRect t="79944"/>
          <a:stretch>
            <a:fillRect/>
          </a:stretch>
        </p:blipFill>
        <p:spPr>
          <a:xfrm>
            <a:off x="984250" y="3971925"/>
            <a:ext cx="10287000" cy="1375410"/>
          </a:xfrm>
          <a:prstGeom prst="rect">
            <a:avLst/>
          </a:prstGeom>
        </p:spPr>
      </p:pic>
      <p:pic>
        <p:nvPicPr>
          <p:cNvPr id="9" name="图片 8" descr="Figure_145454"/>
          <p:cNvPicPr>
            <a:picLocks noChangeAspect="1"/>
          </p:cNvPicPr>
          <p:nvPr/>
        </p:nvPicPr>
        <p:blipFill>
          <a:blip r:embed="rId4"/>
          <a:srcRect t="79648"/>
          <a:stretch>
            <a:fillRect/>
          </a:stretch>
        </p:blipFill>
        <p:spPr>
          <a:xfrm>
            <a:off x="922655" y="5345430"/>
            <a:ext cx="10287000" cy="1395730"/>
          </a:xfrm>
          <a:prstGeom prst="rect">
            <a:avLst/>
          </a:prstGeom>
        </p:spPr>
      </p:pic>
      <p:pic>
        <p:nvPicPr>
          <p:cNvPr id="10" name="图片 9" descr="Figure_145454"/>
          <p:cNvPicPr>
            <a:picLocks noChangeAspect="1"/>
          </p:cNvPicPr>
          <p:nvPr/>
        </p:nvPicPr>
        <p:blipFill>
          <a:blip r:embed="rId4"/>
          <a:srcRect l="97926" t="79648" r="549" b="5157"/>
          <a:stretch>
            <a:fillRect/>
          </a:stretch>
        </p:blipFill>
        <p:spPr>
          <a:xfrm>
            <a:off x="10996295" y="3942080"/>
            <a:ext cx="156845" cy="10420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4511675"/>
            <a:ext cx="4774565" cy="16776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240601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Querying - Distance Weighting</a:t>
            </a:r>
          </a:p>
        </p:txBody>
      </p:sp>
      <p:pic>
        <p:nvPicPr>
          <p:cNvPr id="4" name="图片 3" descr="未命名文件(15)5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1820545"/>
            <a:ext cx="6776720" cy="38188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5270" y="2078990"/>
            <a:ext cx="406527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/>
          </a:p>
        </p:txBody>
      </p:sp>
      <p:sp>
        <p:nvSpPr>
          <p:cNvPr id="11" name="Titel 2"/>
          <p:cNvSpPr>
            <a:spLocks noGrp="1"/>
          </p:cNvSpPr>
          <p:nvPr/>
        </p:nvSpPr>
        <p:spPr>
          <a:xfrm>
            <a:off x="725170" y="1744980"/>
            <a:ext cx="4082415" cy="461835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Calculate the Euclidean distance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Divide each histogram distance value into a 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Perform distance standardization for each 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Sum the resulting final values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Querying - Interface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25270" y="2078990"/>
            <a:ext cx="406527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570" y="1253490"/>
            <a:ext cx="7599680" cy="5236845"/>
          </a:xfrm>
          <a:prstGeom prst="rect">
            <a:avLst/>
          </a:prstGeom>
        </p:spPr>
      </p:pic>
      <p:sp>
        <p:nvSpPr>
          <p:cNvPr id="6" name="Titel 2"/>
          <p:cNvSpPr>
            <a:spLocks noGrp="1"/>
          </p:cNvSpPr>
          <p:nvPr/>
        </p:nvSpPr>
        <p:spPr>
          <a:xfrm>
            <a:off x="454660" y="2952115"/>
            <a:ext cx="3070225" cy="218249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Use </a:t>
            </a:r>
            <a:r>
              <a:rPr lang="en-US" altLang="nl-NL" sz="2400" b="1" i="1" dirty="0">
                <a:ea typeface="Open Sans Light" panose="020B0306030504020204" pitchFamily="34" charset="0"/>
                <a:cs typeface="+mn-lt"/>
                <a:sym typeface="+mn-ea"/>
              </a:rPr>
              <a:t>streamlit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nl-NL" sz="2400" b="1" i="1" dirty="0">
              <a:ea typeface="Open Sans Light" panose="020B0306030504020204" pitchFamily="34" charset="0"/>
              <a:cs typeface="+mn-lt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Will show the top 4 similar models</a:t>
            </a:r>
            <a:endParaRPr lang="en-US" altLang="nl-NL" sz="2400" b="1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5280025"/>
            <a:ext cx="4774565" cy="909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3195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Scalability - ANN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571944" y="2505670"/>
            <a:ext cx="688647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NNDescent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n_neighbors</a:t>
            </a:r>
            <a:r>
              <a:rPr lang="nl-NL" sz="2400" dirty="0"/>
              <a:t> = 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Manhattan </a:t>
            </a:r>
            <a:r>
              <a:rPr lang="nl-NL" sz="2400" dirty="0" err="1"/>
              <a:t>distance</a:t>
            </a:r>
            <a:r>
              <a:rPr lang="nl-NL" sz="2400" dirty="0"/>
              <a:t> </a:t>
            </a:r>
            <a:r>
              <a:rPr lang="nl-NL" sz="2400" dirty="0" err="1"/>
              <a:t>metric</a:t>
            </a:r>
            <a:endParaRPr lang="nl-NL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84C8A-A95F-7346-50BA-B70BCF0E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F5F19710-C3E9-3F26-4A3F-60CA9525FEB1}"/>
              </a:ext>
            </a:extLst>
          </p:cNvPr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4DD6A6D5-C56C-4526-2123-B4E6C38A5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Scalability - DR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A41C1D-B0ED-C61F-E098-0628FC803DD8}"/>
              </a:ext>
            </a:extLst>
          </p:cNvPr>
          <p:cNvGrpSpPr/>
          <p:nvPr/>
        </p:nvGrpSpPr>
        <p:grpSpPr>
          <a:xfrm>
            <a:off x="2921000" y="1213263"/>
            <a:ext cx="8794750" cy="5306695"/>
            <a:chOff x="3633" y="1743"/>
            <a:chExt cx="14944" cy="9017"/>
          </a:xfrm>
        </p:grpSpPr>
        <p:pic>
          <p:nvPicPr>
            <p:cNvPr id="15" name="Afbeelding 14" descr="Afbeelding met schermopname, tekst, Kleurrijkheid, diagram&#10;&#10;Automatisch gegenereerde beschrijving">
              <a:extLst>
                <a:ext uri="{FF2B5EF4-FFF2-40B4-BE49-F238E27FC236}">
                  <a16:creationId xmlns:a16="http://schemas.microsoft.com/office/drawing/2014/main" id="{140049E3-303B-D1D0-D2FD-3F5F39B1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8" y="1743"/>
              <a:ext cx="5059" cy="4496"/>
            </a:xfrm>
            <a:prstGeom prst="rect">
              <a:avLst/>
            </a:prstGeom>
          </p:spPr>
        </p:pic>
        <p:pic>
          <p:nvPicPr>
            <p:cNvPr id="17" name="Afbeelding 16" descr="Afbeelding met schermopname, tekst, Kleurrijkheid, diagram&#10;&#10;Automatisch gegenereerde beschrijving">
              <a:extLst>
                <a:ext uri="{FF2B5EF4-FFF2-40B4-BE49-F238E27FC236}">
                  <a16:creationId xmlns:a16="http://schemas.microsoft.com/office/drawing/2014/main" id="{E044A0CE-CDA6-3475-8FCE-97153468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" y="1743"/>
              <a:ext cx="4862" cy="4495"/>
            </a:xfrm>
            <a:prstGeom prst="rect">
              <a:avLst/>
            </a:prstGeom>
          </p:spPr>
        </p:pic>
        <p:pic>
          <p:nvPicPr>
            <p:cNvPr id="13" name="Afbeelding 12" descr="Afbeelding met schermopname, Kleurrijkheid, tekst&#10;&#10;Automatisch gegenereerde beschrijving">
              <a:extLst>
                <a:ext uri="{FF2B5EF4-FFF2-40B4-BE49-F238E27FC236}">
                  <a16:creationId xmlns:a16="http://schemas.microsoft.com/office/drawing/2014/main" id="{A73B990F-2D87-B0FF-5AB6-99D3D8805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23" y="1743"/>
              <a:ext cx="4855" cy="4488"/>
            </a:xfrm>
            <a:prstGeom prst="rect">
              <a:avLst/>
            </a:prstGeom>
          </p:spPr>
        </p:pic>
        <p:pic>
          <p:nvPicPr>
            <p:cNvPr id="11" name="Afbeelding 10" descr="Afbeelding met schermopname, tekst, Kleurrijkheid&#10;&#10;Automatisch gegenereerde beschrijving">
              <a:extLst>
                <a:ext uri="{FF2B5EF4-FFF2-40B4-BE49-F238E27FC236}">
                  <a16:creationId xmlns:a16="http://schemas.microsoft.com/office/drawing/2014/main" id="{AC8548B1-8C54-4FC4-77A5-BE373AE38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3" y="6264"/>
              <a:ext cx="4863" cy="4496"/>
            </a:xfrm>
            <a:prstGeom prst="rect">
              <a:avLst/>
            </a:prstGeom>
          </p:spPr>
        </p:pic>
        <p:pic>
          <p:nvPicPr>
            <p:cNvPr id="9" name="Afbeelding 8" descr="Afbeelding met schermopname, tekst, Kleurrijkheid&#10;&#10;Automatisch gegenereerde beschrijving">
              <a:extLst>
                <a:ext uri="{FF2B5EF4-FFF2-40B4-BE49-F238E27FC236}">
                  <a16:creationId xmlns:a16="http://schemas.microsoft.com/office/drawing/2014/main" id="{7CA7B3EB-B053-8853-E70C-236C37DB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8" y="6264"/>
              <a:ext cx="4897" cy="4477"/>
            </a:xfrm>
            <a:prstGeom prst="rect">
              <a:avLst/>
            </a:prstGeom>
          </p:spPr>
        </p:pic>
        <p:pic>
          <p:nvPicPr>
            <p:cNvPr id="6" name="Afbeelding 5" descr="Afbeelding met schermopname, tekst, Kleurrijkheid&#10;&#10;Automatisch gegenereerde beschrijving">
              <a:extLst>
                <a:ext uri="{FF2B5EF4-FFF2-40B4-BE49-F238E27FC236}">
                  <a16:creationId xmlns:a16="http://schemas.microsoft.com/office/drawing/2014/main" id="{8E26E039-DDAC-5C20-E3D0-FCD651C3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23" y="6253"/>
              <a:ext cx="4845" cy="4300"/>
            </a:xfrm>
            <a:prstGeom prst="rect">
              <a:avLst/>
            </a:prstGeom>
          </p:spPr>
        </p:pic>
      </p:grpSp>
      <p:sp>
        <p:nvSpPr>
          <p:cNvPr id="18" name="Tekstvak 17">
            <a:extLst>
              <a:ext uri="{FF2B5EF4-FFF2-40B4-BE49-F238E27FC236}">
                <a16:creationId xmlns:a16="http://schemas.microsoft.com/office/drawing/2014/main" id="{AAB3BCD0-B28B-06F9-7645-44D5C0D92C5F}"/>
              </a:ext>
            </a:extLst>
          </p:cNvPr>
          <p:cNvSpPr txBox="1"/>
          <p:nvPr/>
        </p:nvSpPr>
        <p:spPr>
          <a:xfrm>
            <a:off x="638044" y="2505670"/>
            <a:ext cx="2830195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UMAP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1500 </a:t>
            </a:r>
            <a:r>
              <a:rPr lang="nl-NL" sz="2400" dirty="0" err="1"/>
              <a:t>iterations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35 </a:t>
            </a:r>
            <a:r>
              <a:rPr lang="nl-NL" sz="2400" dirty="0" err="1"/>
              <a:t>perplexity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70665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1214120" y="1270000"/>
            <a:ext cx="4774565" cy="394335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0AA6E-206E-014C-B998-AF426C52074F}" type="datetime1">
              <a:rPr lang="nl-NL" smtClean="0"/>
              <a:t>4-11-2024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/>
          <p:cNvSpPr>
            <a:spLocks noGrp="1"/>
          </p:cNvSpPr>
          <p:nvPr>
            <p:ph type="pic" sz="quarter" idx="18"/>
          </p:nvPr>
        </p:nvSpPr>
        <p:spPr>
          <a:xfrm>
            <a:off x="336550" y="371475"/>
            <a:ext cx="7561262" cy="6113731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8241242" y="1627632"/>
            <a:ext cx="3617383" cy="4857574"/>
          </a:xfrm>
        </p:spPr>
        <p:txBody>
          <a:bodyPr/>
          <a:lstStyle/>
          <a:p>
            <a:endParaRPr lang="nl-NL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393291" y="1180848"/>
            <a:ext cx="11374640" cy="468416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5"/>
          </p:nvPr>
        </p:nvSpPr>
        <p:spPr>
          <a:xfrm>
            <a:off x="3578225" y="5872968"/>
            <a:ext cx="5038725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6"/>
          </p:nvPr>
        </p:nvSpPr>
        <p:spPr>
          <a:xfrm>
            <a:off x="3578225" y="6098088"/>
            <a:ext cx="5038725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8"/>
          </p:nvPr>
        </p:nvSpPr>
        <p:spPr>
          <a:xfrm>
            <a:off x="6276975" y="368301"/>
            <a:ext cx="5581650" cy="6116905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5"/>
          </p:nvPr>
        </p:nvSpPr>
        <p:spPr>
          <a:xfrm>
            <a:off x="338138" y="5997445"/>
            <a:ext cx="5580062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6"/>
          </p:nvPr>
        </p:nvSpPr>
        <p:spPr>
          <a:xfrm>
            <a:off x="338138" y="6214614"/>
            <a:ext cx="5580062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8"/>
          </p:nvPr>
        </p:nvSpPr>
        <p:spPr>
          <a:xfrm>
            <a:off x="336550" y="368301"/>
            <a:ext cx="5581650" cy="6102837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5"/>
          </p:nvPr>
        </p:nvSpPr>
        <p:spPr>
          <a:xfrm>
            <a:off x="6278563" y="5983377"/>
            <a:ext cx="5580062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6"/>
          </p:nvPr>
        </p:nvSpPr>
        <p:spPr>
          <a:xfrm>
            <a:off x="6278563" y="6200546"/>
            <a:ext cx="5580062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758190" y="2254250"/>
            <a:ext cx="4774565" cy="3893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ek 4"/>
          <p:cNvGraphicFramePr/>
          <p:nvPr/>
        </p:nvGraphicFramePr>
        <p:xfrm>
          <a:off x="2184929" y="8713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fiek 5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fiek 1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iek 6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/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afbeelding 6"/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Overview</a:t>
            </a:r>
            <a:endParaRPr lang="en-US" altLang="nl-NL" sz="2000" i="1"/>
          </a:p>
        </p:txBody>
      </p:sp>
      <p:pic>
        <p:nvPicPr>
          <p:cNvPr id="6" name="图片 5" descr="未命名文件(14)"/>
          <p:cNvPicPr>
            <a:picLocks noChangeAspect="1"/>
          </p:cNvPicPr>
          <p:nvPr/>
        </p:nvPicPr>
        <p:blipFill>
          <a:blip r:embed="rId2"/>
          <a:srcRect t="3080" b="3136"/>
          <a:stretch>
            <a:fillRect/>
          </a:stretch>
        </p:blipFill>
        <p:spPr>
          <a:xfrm>
            <a:off x="1635125" y="1242060"/>
            <a:ext cx="9055100" cy="5375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2981325"/>
            <a:ext cx="4774565" cy="32080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98869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229360"/>
            <a:ext cx="5478145" cy="5262245"/>
          </a:xfrm>
          <a:prstGeom prst="rect">
            <a:avLst/>
          </a:prstGeom>
        </p:spPr>
      </p:pic>
      <p:pic>
        <p:nvPicPr>
          <p:cNvPr id="10" name="图片 9" descr="E:/设计素材图片2/yang-0TQyMgloraY-unsplash.jpgyang-0TQyMgloraY-unsplash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email"/>
          <a:srcRect l="3254" t="-3" r="3254" b="-3"/>
          <a:stretch>
            <a:fillRect/>
          </a:stretch>
        </p:blipFill>
        <p:spPr>
          <a:xfrm>
            <a:off x="1312545" y="1647825"/>
            <a:ext cx="3562350" cy="35623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bg2">
                <a:lumMod val="10000"/>
              </a:schemeClr>
            </a:solidFill>
          </a:ln>
        </p:spPr>
      </p:pic>
      <p:sp>
        <p:nvSpPr>
          <p:cNvPr id="23" name="椭圆 22"/>
          <p:cNvSpPr/>
          <p:nvPr/>
        </p:nvSpPr>
        <p:spPr>
          <a:xfrm>
            <a:off x="6922770" y="4733925"/>
            <a:ext cx="1397000" cy="1397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4772025" y="4194175"/>
            <a:ext cx="2261870" cy="88900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el 2"/>
          <p:cNvSpPr>
            <a:spLocks noGrp="1"/>
          </p:cNvSpPr>
          <p:nvPr/>
        </p:nvSpPr>
        <p:spPr>
          <a:xfrm>
            <a:off x="725170" y="5866130"/>
            <a:ext cx="10355580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D00792.obj from the class “Apartment”.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6" name="图片 5" descr="未命名文件(14)9"/>
          <p:cNvPicPr>
            <a:picLocks noChangeAspect="1"/>
          </p:cNvPicPr>
          <p:nvPr/>
        </p:nvPicPr>
        <p:blipFill>
          <a:blip r:embed="rId3"/>
          <a:srcRect l="1666" r="1510"/>
          <a:stretch>
            <a:fillRect/>
          </a:stretch>
        </p:blipFill>
        <p:spPr>
          <a:xfrm>
            <a:off x="203200" y="1594485"/>
            <a:ext cx="11807825" cy="3859530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/>
        </p:nvSpPr>
        <p:spPr>
          <a:xfrm>
            <a:off x="725170" y="5866130"/>
            <a:ext cx="8486775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Use “MeshFix” function from the “pymeshfix” package.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lstStyle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sp>
        <p:nvSpPr>
          <p:cNvPr id="8" name="Titel 2"/>
          <p:cNvSpPr>
            <a:spLocks noGrp="1"/>
          </p:cNvSpPr>
          <p:nvPr/>
        </p:nvSpPr>
        <p:spPr>
          <a:xfrm>
            <a:off x="725170" y="5866130"/>
            <a:ext cx="8486775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D00792.obj after fixing.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00" y="1183005"/>
            <a:ext cx="3996055" cy="4624070"/>
          </a:xfrm>
          <a:prstGeom prst="rect">
            <a:avLst/>
          </a:prstGeom>
        </p:spPr>
      </p:pic>
      <p:pic>
        <p:nvPicPr>
          <p:cNvPr id="29" name="图片 28" descr="E:/设计素材图片2/yang-0TQyMgloraY-unsplash.jpgyang-0TQyMgloraY-unsplash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email"/>
          <a:srcRect l="5" t="179" r="5" b="179"/>
          <a:stretch>
            <a:fillRect/>
          </a:stretch>
        </p:blipFill>
        <p:spPr>
          <a:xfrm>
            <a:off x="431165" y="1344295"/>
            <a:ext cx="3351530" cy="33528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tx1"/>
            </a:solidFill>
          </a:ln>
        </p:spPr>
      </p:pic>
      <p:sp>
        <p:nvSpPr>
          <p:cNvPr id="33" name="椭圆 32"/>
          <p:cNvSpPr/>
          <p:nvPr/>
        </p:nvSpPr>
        <p:spPr>
          <a:xfrm>
            <a:off x="4675505" y="3837940"/>
            <a:ext cx="1397000" cy="1397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flipH="1" flipV="1">
            <a:off x="3602355" y="3879850"/>
            <a:ext cx="1087755" cy="42672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6899910" y="4189095"/>
            <a:ext cx="914400" cy="9144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E:/设计素材图片2/yang-0TQyMgloraY-unsplash.jpgyang-0TQyMgloraY-unsplash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email"/>
          <a:srcRect l="619" t="-3" r="619" b="-3"/>
          <a:stretch>
            <a:fillRect/>
          </a:stretch>
        </p:blipFill>
        <p:spPr>
          <a:xfrm>
            <a:off x="8913495" y="3280410"/>
            <a:ext cx="2731135" cy="27317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tx1"/>
            </a:solidFill>
          </a:ln>
        </p:spPr>
      </p:pic>
      <p:cxnSp>
        <p:nvCxnSpPr>
          <p:cNvPr id="61" name="直接箭头连接符 60"/>
          <p:cNvCxnSpPr/>
          <p:nvPr/>
        </p:nvCxnSpPr>
        <p:spPr>
          <a:xfrm>
            <a:off x="7839075" y="4697095"/>
            <a:ext cx="1022985" cy="6477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UxNjc0ZmY5ZDg4NTYzOTI1ZGM3ODlhZmE0NDVjMG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3354</Words>
  <Application>Microsoft Office PowerPoint</Application>
  <PresentationFormat>Aangepast</PresentationFormat>
  <Paragraphs>266</Paragraphs>
  <Slides>45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45</vt:i4>
      </vt:variant>
    </vt:vector>
  </HeadingPairs>
  <TitlesOfParts>
    <vt:vector size="55" baseType="lpstr">
      <vt:lpstr>Open Sans</vt:lpstr>
      <vt:lpstr>Arial</vt:lpstr>
      <vt:lpstr>Open Sans Light</vt:lpstr>
      <vt:lpstr>Merriweather</vt:lpstr>
      <vt:lpstr>Merriweather Light</vt:lpstr>
      <vt:lpstr>Merriweather Regular</vt:lpstr>
      <vt:lpstr>Cambria Math</vt:lpstr>
      <vt:lpstr>Verdana</vt:lpstr>
      <vt:lpstr>Utrecht University</vt:lpstr>
      <vt:lpstr>1_Utrecht University</vt:lpstr>
      <vt:lpstr>PowerPoint-presentatie</vt:lpstr>
      <vt:lpstr>INFOMR Shape Retrieval System</vt:lpstr>
      <vt:lpstr>PowerPoint-presentatie</vt:lpstr>
      <vt:lpstr>PowerPoint-presentatie</vt:lpstr>
      <vt:lpstr>Overview</vt:lpstr>
      <vt:lpstr>PowerPoint-presentatie</vt:lpstr>
      <vt:lpstr>Preprocessing - Mesh fixing</vt:lpstr>
      <vt:lpstr>Preprocessing - Mesh fixing</vt:lpstr>
      <vt:lpstr>Preprocessing - Mesh fixing</vt:lpstr>
      <vt:lpstr>Preprocessing - Resampling</vt:lpstr>
      <vt:lpstr>Preprocessing - Resampling</vt:lpstr>
      <vt:lpstr>Preprocessing - Resampling</vt:lpstr>
      <vt:lpstr>Preprocessing - Normalization - Translation</vt:lpstr>
      <vt:lpstr>Preprocessing - Normalization - Rotation</vt:lpstr>
      <vt:lpstr>Preprocessing - Normalization - Orientation</vt:lpstr>
      <vt:lpstr>Preprocessing - Normalization - Scaling</vt:lpstr>
      <vt:lpstr>PowerPoint-presentatie</vt:lpstr>
      <vt:lpstr>Feature Extraction - 3D Property Descriptors</vt:lpstr>
      <vt:lpstr>Feature Extraction - 3D Property Descriptors</vt:lpstr>
      <vt:lpstr>Feature Extraction - 3D Property Descriptors</vt:lpstr>
      <vt:lpstr>Feature Extraction - Shape Property Descriptors</vt:lpstr>
      <vt:lpstr>Feature Extraction - Process Descriptors</vt:lpstr>
      <vt:lpstr>PowerPoint-presentatie</vt:lpstr>
      <vt:lpstr>Querying - Distance Weighting</vt:lpstr>
      <vt:lpstr>Querying - Interface</vt:lpstr>
      <vt:lpstr>PowerPoint-presentatie</vt:lpstr>
      <vt:lpstr>Scalability - ANN</vt:lpstr>
      <vt:lpstr>Scalability - DR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Leufkens, E.L.W. (Erwin)</dc:creator>
  <cp:lastModifiedBy>Hendriksen, J. (Jarno)</cp:lastModifiedBy>
  <cp:revision>5</cp:revision>
  <dcterms:created xsi:type="dcterms:W3CDTF">2021-08-23T12:58:00Z</dcterms:created>
  <dcterms:modified xsi:type="dcterms:W3CDTF">2024-11-04T23:24:27Z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075CF11BC09C41F4BA579ED0709F4299_11</vt:lpwstr>
  </property>
  <property fmtid="{D5CDD505-2E9C-101B-9397-08002B2CF9AE}" pid="3" name="KSOProductBuildVer">
    <vt:lpwstr>2052-12.1.0.18608</vt:lpwstr>
  </property>
</Properties>
</file>